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media/image2.jpeg" ContentType="image/jpeg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9144000" cy="6858000"/>
  <p:notesSz cx="6858000" cy="9144000"/>
  <p:defaultTextStyle>
    <a:lvl1pPr>
      <a:defRPr>
        <a:latin typeface="Times New Roman"/>
        <a:ea typeface="Times New Roman"/>
        <a:cs typeface="Times New Roman"/>
        <a:sym typeface="Times New Roman"/>
      </a:defRPr>
    </a:lvl1pPr>
    <a:lvl2pPr indent="457200">
      <a:defRPr>
        <a:latin typeface="Times New Roman"/>
        <a:ea typeface="Times New Roman"/>
        <a:cs typeface="Times New Roman"/>
        <a:sym typeface="Times New Roman"/>
      </a:defRPr>
    </a:lvl2pPr>
    <a:lvl3pPr indent="914400">
      <a:defRPr>
        <a:latin typeface="Times New Roman"/>
        <a:ea typeface="Times New Roman"/>
        <a:cs typeface="Times New Roman"/>
        <a:sym typeface="Times New Roman"/>
      </a:defRPr>
    </a:lvl3pPr>
    <a:lvl4pPr indent="1371600">
      <a:defRPr>
        <a:latin typeface="Times New Roman"/>
        <a:ea typeface="Times New Roman"/>
        <a:cs typeface="Times New Roman"/>
        <a:sym typeface="Times New Roman"/>
      </a:defRPr>
    </a:lvl4pPr>
    <a:lvl5pPr indent="1828800">
      <a:defRPr>
        <a:latin typeface="Times New Roman"/>
        <a:ea typeface="Times New Roman"/>
        <a:cs typeface="Times New Roman"/>
        <a:sym typeface="Times New Roman"/>
      </a:defRPr>
    </a:lvl5pPr>
    <a:lvl6pPr>
      <a:defRPr>
        <a:latin typeface="Times New Roman"/>
        <a:ea typeface="Times New Roman"/>
        <a:cs typeface="Times New Roman"/>
        <a:sym typeface="Times New Roman"/>
      </a:defRPr>
    </a:lvl6pPr>
    <a:lvl7pPr>
      <a:defRPr>
        <a:latin typeface="Times New Roman"/>
        <a:ea typeface="Times New Roman"/>
        <a:cs typeface="Times New Roman"/>
        <a:sym typeface="Times New Roman"/>
      </a:defRPr>
    </a:lvl7pPr>
    <a:lvl8pPr>
      <a:defRPr>
        <a:latin typeface="Times New Roman"/>
        <a:ea typeface="Times New Roman"/>
        <a:cs typeface="Times New Roman"/>
        <a:sym typeface="Times New Roman"/>
      </a:defRPr>
    </a:lvl8pPr>
    <a:lvl9pPr>
      <a:defRPr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" name="Shape 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10.xml.rels><?xml version="1.0" encoding="UTF-8" standalone="yes"?>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11.xml.rels><?xml version="1.0" encoding="UTF-8" standalone="yes"?>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12.xml.rels><?xml version="1.0" encoding="UTF-8" standalone="yes"?>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13.xml.rels><?xml version="1.0" encoding="UTF-8" standalone="yes"?>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_rels/notesSlide14.xml.rels><?xml version="1.0" encoding="UTF-8" standalone="yes"?>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15.xml.rels><?xml version="1.0" encoding="UTF-8" standalone="yes"?>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16.xml.rels><?xml version="1.0" encoding="UTF-8" standalone="yes"?>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17.xml.rels><?xml version="1.0" encoding="UTF-8" standalone="yes"?>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
</file>

<file path=ppt/notesSlides/_rels/notesSlide18.xml.rels><?xml version="1.0" encoding="UTF-8" standalone="yes"?>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_rels/notesSlide19.xml.rels><?xml version="1.0" encoding="UTF-8" standalone="yes"?>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20.xml.rels><?xml version="1.0" encoding="UTF-8" standalone="yes"?>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6.xml.rels><?xml version="1.0" encoding="UTF-8" standalone="yes"?>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7.xml.rels><?xml version="1.0" encoding="UTF-8" standalone="yes"?>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8.xml.rels><?xml version="1.0" encoding="UTF-8" standalone="yes"?>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9.xml.rels><?xml version="1.0" encoding="UTF-8" standalone="yes"?>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4" name="Shape 3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is the Truth-in Lending Act?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8" name="Shape 8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are good banking techniques, paying bills on time, no bankruptcy, no criminal record, etc?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is APR?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0" name="Shape 10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is grace period?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6" name="Shape 10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is credit limit?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are reasons to avoid credit card cash advances?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is $11,680?  If you only make the minimum payments, it will take you more than nine years to pay off that $10,000 of debt. 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is credit?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32" name="Shape 13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is a cosigner?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38" name="Shape 13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are avoid going over credit limit, make sure information on credit report is correct, pay bills on time,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4" name="Shape 14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are capacity, capital, and character?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is 30?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50" name="Shape 15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is 20-25%?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6" name="Shape 4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is bankruptcy?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2" name="Shape 5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is identity theft or true-name fraud?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8" name="Shape 5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A federal law that prevents lenders from denying credit on the basis of an applicant's sex, marital status, race, national origin, religion, or age, or because an applicant receives public assistance.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4" name="Shape 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Company that collects information about your credit history and sells it to lenders.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0" name="Shape 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are Equifax, Experian, and TransUnion?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6" name="Shape 7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is FICO?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2" name="Shape 8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What is annualcreditreport.com?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8400"/>
            <a:ext cx="2133600" cy="28708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>
        <a:defRPr sz="44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1pPr>
      <a:lvl2pPr algn="ctr">
        <a:defRPr sz="44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2pPr>
      <a:lvl3pPr algn="ctr">
        <a:defRPr sz="44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3pPr>
      <a:lvl4pPr algn="ctr">
        <a:defRPr sz="44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4pPr>
      <a:lvl5pPr algn="ctr">
        <a:defRPr sz="44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5pPr>
      <a:lvl6pPr indent="457200" algn="ctr">
        <a:defRPr sz="44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6pPr>
      <a:lvl7pPr indent="914400" algn="ctr">
        <a:defRPr sz="44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7pPr>
      <a:lvl8pPr indent="1371600" algn="ctr">
        <a:defRPr sz="44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8pPr>
      <a:lvl9pPr indent="1828800" algn="ctr">
        <a:defRPr sz="44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1pPr>
      <a:lvl2pPr marL="783771" indent="-326571">
        <a:spcBef>
          <a:spcPts val="700"/>
        </a:spcBef>
        <a:buSzPct val="100000"/>
        <a:buChar char="–"/>
        <a:defRPr sz="32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2pPr>
      <a:lvl3pPr marL="1219200" indent="-304800">
        <a:spcBef>
          <a:spcPts val="700"/>
        </a:spcBef>
        <a:buSzPct val="100000"/>
        <a:buChar char="•"/>
        <a:defRPr sz="32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3pPr>
      <a:lvl4pPr marL="1737360" indent="-365760">
        <a:spcBef>
          <a:spcPts val="700"/>
        </a:spcBef>
        <a:buSzPct val="100000"/>
        <a:buChar char="–"/>
        <a:defRPr sz="32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4pPr>
      <a:lvl5pPr marL="2235200" indent="-406400">
        <a:spcBef>
          <a:spcPts val="700"/>
        </a:spcBef>
        <a:buSzPct val="100000"/>
        <a:buChar char="»"/>
        <a:defRPr sz="32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5pPr>
      <a:lvl6pPr marL="2692400" indent="-406400">
        <a:spcBef>
          <a:spcPts val="700"/>
        </a:spcBef>
        <a:buSzPct val="100000"/>
        <a:buChar char="•"/>
        <a:defRPr sz="32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6pPr>
      <a:lvl7pPr marL="3149600" indent="-406400">
        <a:spcBef>
          <a:spcPts val="700"/>
        </a:spcBef>
        <a:buSzPct val="100000"/>
        <a:buChar char="•"/>
        <a:defRPr sz="32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7pPr>
      <a:lvl8pPr marL="3606800" indent="-406400">
        <a:spcBef>
          <a:spcPts val="700"/>
        </a:spcBef>
        <a:buSzPct val="100000"/>
        <a:buChar char="•"/>
        <a:defRPr sz="32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8pPr>
      <a:lvl9pPr marL="4064000" indent="-406400">
        <a:spcBef>
          <a:spcPts val="700"/>
        </a:spcBef>
        <a:buSzPct val="100000"/>
        <a:buChar char="•"/>
        <a:defRPr sz="3200">
          <a:solidFill>
            <a:srgbClr val="FFFFFF"/>
          </a:solidFill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Relationship Id="rId4" Type="http://schemas.openxmlformats.org/officeDocument/2006/relationships/image" Target="../media/image2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5.xml"/><Relationship Id="rId3" Type="http://schemas.openxmlformats.org/officeDocument/2006/relationships/slide" Target="slide10.xml"/><Relationship Id="rId4" Type="http://schemas.openxmlformats.org/officeDocument/2006/relationships/slide" Target="slide15.xml"/><Relationship Id="rId5" Type="http://schemas.openxmlformats.org/officeDocument/2006/relationships/slide" Target="slide20.xml"/><Relationship Id="rId6" Type="http://schemas.openxmlformats.org/officeDocument/2006/relationships/slide" Target="slide6.xml"/><Relationship Id="rId7" Type="http://schemas.openxmlformats.org/officeDocument/2006/relationships/slide" Target="slide11.xml"/><Relationship Id="rId8" Type="http://schemas.openxmlformats.org/officeDocument/2006/relationships/slide" Target="slide16.xml"/><Relationship Id="rId9" Type="http://schemas.openxmlformats.org/officeDocument/2006/relationships/slide" Target="slide21.xml"/><Relationship Id="rId10" Type="http://schemas.openxmlformats.org/officeDocument/2006/relationships/slide" Target="slide7.xml"/><Relationship Id="rId11" Type="http://schemas.openxmlformats.org/officeDocument/2006/relationships/slide" Target="slide12.xml"/><Relationship Id="rId12" Type="http://schemas.openxmlformats.org/officeDocument/2006/relationships/slide" Target="slide17.xml"/><Relationship Id="rId13" Type="http://schemas.openxmlformats.org/officeDocument/2006/relationships/slide" Target="slide22.xml"/><Relationship Id="rId14" Type="http://schemas.openxmlformats.org/officeDocument/2006/relationships/slide" Target="slide8.xml"/><Relationship Id="rId15" Type="http://schemas.openxmlformats.org/officeDocument/2006/relationships/slide" Target="slide13.xml"/><Relationship Id="rId16" Type="http://schemas.openxmlformats.org/officeDocument/2006/relationships/slide" Target="slide18.xml"/><Relationship Id="rId17" Type="http://schemas.openxmlformats.org/officeDocument/2006/relationships/slide" Target="slide23.xml"/><Relationship Id="rId18" Type="http://schemas.openxmlformats.org/officeDocument/2006/relationships/slide" Target="slide9.xml"/><Relationship Id="rId19" Type="http://schemas.openxmlformats.org/officeDocument/2006/relationships/slide" Target="slide14.xml"/><Relationship Id="rId20" Type="http://schemas.openxmlformats.org/officeDocument/2006/relationships/slide" Target="slide19.xml"/><Relationship Id="rId21" Type="http://schemas.openxmlformats.org/officeDocument/2006/relationships/slide" Target="slide2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Relationship Id="rId4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9" name="Shape 9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 fontScale="100000" lnSpcReduction="0"/>
          </a:bodyPr>
          <a:lstStyle/>
          <a:p>
            <a:pPr lvl="0"/>
          </a:p>
        </p:txBody>
      </p:sp>
      <p:sp>
        <p:nvSpPr>
          <p:cNvPr id="10" name="Shape 10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</a:pPr>
          </a:p>
        </p:txBody>
      </p:sp>
      <p:sp>
        <p:nvSpPr>
          <p:cNvPr id="11" name="Shape 11"/>
          <p:cNvSpPr/>
          <p:nvPr/>
        </p:nvSpPr>
        <p:spPr>
          <a:xfrm>
            <a:off x="990600" y="457200"/>
            <a:ext cx="7010400" cy="2123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6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600">
                <a:solidFill>
                  <a:srgbClr val="FFFFFF"/>
                </a:solidFill>
              </a:rPr>
              <a:t>Credit Jeopardy</a:t>
            </a:r>
          </a:p>
        </p:txBody>
      </p:sp>
      <p:pic>
        <p:nvPicPr>
          <p:cNvPr id="12" name="poses_BILL-excited.jpg" descr="poses_BILL-excited"/>
          <p:cNvPicPr/>
          <p:nvPr/>
        </p:nvPicPr>
        <p:blipFill>
          <a:blip r:embed="rId2">
            <a:extLst/>
          </a:blip>
          <a:srcRect l="15625" t="10000" r="12500" b="10000"/>
          <a:stretch>
            <a:fillRect/>
          </a:stretch>
        </p:blipFill>
        <p:spPr>
          <a:xfrm>
            <a:off x="3352800" y="2819400"/>
            <a:ext cx="2409825" cy="3352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61" name="Shape 61"/>
          <p:cNvSpPr/>
          <p:nvPr/>
        </p:nvSpPr>
        <p:spPr>
          <a:xfrm>
            <a:off x="2914650" y="2774950"/>
            <a:ext cx="3639850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 credit bureau</a:t>
            </a:r>
          </a:p>
        </p:txBody>
      </p:sp>
      <p:pic>
        <p:nvPicPr>
          <p:cNvPr id="62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67" name="Shape 67"/>
          <p:cNvSpPr/>
          <p:nvPr/>
        </p:nvSpPr>
        <p:spPr>
          <a:xfrm>
            <a:off x="1981200" y="1857375"/>
            <a:ext cx="5105400" cy="176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The three largest credit bureau companies. </a:t>
            </a:r>
          </a:p>
        </p:txBody>
      </p:sp>
      <p:pic>
        <p:nvPicPr>
          <p:cNvPr id="68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73" name="Shape 73"/>
          <p:cNvSpPr/>
          <p:nvPr/>
        </p:nvSpPr>
        <p:spPr>
          <a:xfrm>
            <a:off x="914400" y="2209799"/>
            <a:ext cx="7156450" cy="120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The name of the numerical credit rating that lenders use.</a:t>
            </a:r>
          </a:p>
        </p:txBody>
      </p:sp>
      <p:pic>
        <p:nvPicPr>
          <p:cNvPr id="74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79" name="Shape 79"/>
          <p:cNvSpPr/>
          <p:nvPr/>
        </p:nvSpPr>
        <p:spPr>
          <a:xfrm>
            <a:off x="1524000" y="1841500"/>
            <a:ext cx="6248400" cy="176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The website that enables a consumer to obtain a free credit report annually.</a:t>
            </a:r>
          </a:p>
        </p:txBody>
      </p:sp>
      <p:pic>
        <p:nvPicPr>
          <p:cNvPr id="80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85" name="Shape 85"/>
          <p:cNvSpPr/>
          <p:nvPr/>
        </p:nvSpPr>
        <p:spPr>
          <a:xfrm>
            <a:off x="1600200" y="2590799"/>
            <a:ext cx="5867400" cy="120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Factors that determine a good credit score.</a:t>
            </a:r>
          </a:p>
        </p:txBody>
      </p:sp>
      <p:pic>
        <p:nvPicPr>
          <p:cNvPr id="86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91" name="Shape 91"/>
          <p:cNvSpPr/>
          <p:nvPr/>
        </p:nvSpPr>
        <p:spPr>
          <a:xfrm>
            <a:off x="1371600" y="2146300"/>
            <a:ext cx="6705600" cy="176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The total annual percentage amount it will cost a person to use credit. </a:t>
            </a:r>
          </a:p>
        </p:txBody>
      </p:sp>
      <p:pic>
        <p:nvPicPr>
          <p:cNvPr id="92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97" name="Shape 97"/>
          <p:cNvSpPr/>
          <p:nvPr/>
        </p:nvSpPr>
        <p:spPr>
          <a:xfrm>
            <a:off x="1219200" y="1905000"/>
            <a:ext cx="6705600" cy="2326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The time between the billing date and the payment due date when no interest is charged.</a:t>
            </a:r>
            <a:r>
              <a:rPr sz="3600"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pic>
        <p:nvPicPr>
          <p:cNvPr id="98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103" name="Shape 103"/>
          <p:cNvSpPr/>
          <p:nvPr/>
        </p:nvSpPr>
        <p:spPr>
          <a:xfrm>
            <a:off x="1092200" y="2120900"/>
            <a:ext cx="7137400" cy="176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The maximum amount a consumer is</a:t>
            </a:r>
            <a:endParaRPr sz="36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/>
            <a:r>
              <a: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allowed to charge.</a:t>
            </a:r>
          </a:p>
        </p:txBody>
      </p:sp>
      <p:pic>
        <p:nvPicPr>
          <p:cNvPr id="104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109" name="Shape 109"/>
          <p:cNvSpPr/>
          <p:nvPr/>
        </p:nvSpPr>
        <p:spPr>
          <a:xfrm>
            <a:off x="990600" y="2286000"/>
            <a:ext cx="7239000" cy="176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They are expensive, charge a high fee, and a high interest rate is charged.</a:t>
            </a:r>
          </a:p>
        </p:txBody>
      </p:sp>
      <p:pic>
        <p:nvPicPr>
          <p:cNvPr id="110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115" name="Shape 115"/>
          <p:cNvSpPr/>
          <p:nvPr/>
        </p:nvSpPr>
        <p:spPr>
          <a:xfrm>
            <a:off x="304800" y="1447800"/>
            <a:ext cx="5943600" cy="3399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If your credit card balance is $10,000, and the APR is 20%, you’ll pay roughly this amount in interest </a:t>
            </a:r>
            <a:endParaRPr sz="36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/>
            <a:r>
              <a: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(assuming you only make minimum payments).</a:t>
            </a: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16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poses_BILL-thinking.jpg" descr="poses_BILL-thinking"/>
          <p:cNvPicPr/>
          <p:nvPr/>
        </p:nvPicPr>
        <p:blipFill>
          <a:blip r:embed="rId4">
            <a:extLst/>
          </a:blip>
          <a:srcRect l="29167" t="0" r="21875" b="0"/>
          <a:stretch>
            <a:fillRect/>
          </a:stretch>
        </p:blipFill>
        <p:spPr>
          <a:xfrm>
            <a:off x="6503987" y="0"/>
            <a:ext cx="2716213" cy="6934200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Shape 118" descr="Paper bag"/>
          <p:cNvSpPr/>
          <p:nvPr/>
        </p:nvSpPr>
        <p:spPr>
          <a:xfrm>
            <a:off x="2438400" y="5562600"/>
            <a:ext cx="1981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521208">
              <a:defRPr sz="1881">
                <a:ln w="3094">
                  <a:solidFill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1881">
                <a:ln w="3094">
                  <a:solidFill/>
                </a:ln>
                <a:solidFill>
                  <a:srgbClr val="FFFFFF"/>
                </a:solidFill>
              </a:rPr>
              <a:t>DAILY DOUBLE</a:t>
            </a:r>
            <a:endParaRPr sz="2052">
              <a:ln w="3094">
                <a:solidFill/>
              </a:ln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15" name="Shape 1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Note to Teachers</a:t>
            </a:r>
          </a:p>
        </p:txBody>
      </p:sp>
      <p:sp>
        <p:nvSpPr>
          <p:cNvPr id="16" name="Shape 16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Font typeface="Verdana"/>
              <a:buChar char="•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All answers are in the NOTES area below.  To see the answers, be sure you are in the edit view of the PPT, not playing the PPT.</a:t>
            </a:r>
            <a:endParaRPr sz="3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Font typeface="Verdana"/>
              <a:buChar char="•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Feel free to make up your own questions.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123" name="Shape 123"/>
          <p:cNvSpPr/>
          <p:nvPr/>
        </p:nvSpPr>
        <p:spPr>
          <a:xfrm>
            <a:off x="1600200" y="1901825"/>
            <a:ext cx="6019800" cy="2326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An arrangement to receive cash, goods, or services now and pay for them in the future.  </a:t>
            </a:r>
          </a:p>
        </p:txBody>
      </p:sp>
      <p:pic>
        <p:nvPicPr>
          <p:cNvPr id="124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129" name="Shape 129"/>
          <p:cNvSpPr/>
          <p:nvPr/>
        </p:nvSpPr>
        <p:spPr>
          <a:xfrm>
            <a:off x="1447800" y="1978025"/>
            <a:ext cx="6477000" cy="2326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Agreeing to be responsible for loan payments if the borrower fails to make them. </a:t>
            </a:r>
          </a:p>
        </p:txBody>
      </p:sp>
      <p:pic>
        <p:nvPicPr>
          <p:cNvPr id="130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135" name="Shape 135"/>
          <p:cNvSpPr/>
          <p:nvPr/>
        </p:nvSpPr>
        <p:spPr>
          <a:xfrm>
            <a:off x="1447800" y="2393949"/>
            <a:ext cx="6324600" cy="120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Ways to develop a good credit history.</a:t>
            </a:r>
          </a:p>
        </p:txBody>
      </p:sp>
      <p:pic>
        <p:nvPicPr>
          <p:cNvPr id="136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141" name="Shape 141"/>
          <p:cNvSpPr/>
          <p:nvPr/>
        </p:nvSpPr>
        <p:spPr>
          <a:xfrm>
            <a:off x="1981199" y="2559050"/>
            <a:ext cx="5257910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The three Cs of credit.</a:t>
            </a:r>
          </a:p>
        </p:txBody>
      </p:sp>
      <p:pic>
        <p:nvPicPr>
          <p:cNvPr id="142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147" name="Shape 147"/>
          <p:cNvSpPr/>
          <p:nvPr/>
        </p:nvSpPr>
        <p:spPr>
          <a:xfrm>
            <a:off x="1371600" y="1765300"/>
            <a:ext cx="6324600" cy="2326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The percentage of take-home pay that should be used for debt payments (excluding mortgage).</a:t>
            </a:r>
          </a:p>
        </p:txBody>
      </p:sp>
      <p:pic>
        <p:nvPicPr>
          <p:cNvPr id="148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19" name="Shape 19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 fontScale="100000" lnSpcReduction="0"/>
          </a:bodyPr>
          <a:lstStyle/>
          <a:p>
            <a:pPr lvl="0"/>
          </a:p>
        </p:txBody>
      </p:sp>
      <p:sp>
        <p:nvSpPr>
          <p:cNvPr id="20" name="Shape 20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</a:pPr>
          </a:p>
        </p:txBody>
      </p:sp>
      <p:sp>
        <p:nvSpPr>
          <p:cNvPr id="21" name="Shape 21"/>
          <p:cNvSpPr/>
          <p:nvPr/>
        </p:nvSpPr>
        <p:spPr>
          <a:xfrm>
            <a:off x="990600" y="457200"/>
            <a:ext cx="7010400" cy="2123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6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600">
                <a:solidFill>
                  <a:srgbClr val="FFFFFF"/>
                </a:solidFill>
              </a:rPr>
              <a:t>Credit Jeopardy</a:t>
            </a:r>
          </a:p>
        </p:txBody>
      </p:sp>
      <p:pic>
        <p:nvPicPr>
          <p:cNvPr id="22" name="poses_BILL-excited.jpg" descr="poses_BILL-excited"/>
          <p:cNvPicPr/>
          <p:nvPr/>
        </p:nvPicPr>
        <p:blipFill>
          <a:blip r:embed="rId2">
            <a:extLst/>
          </a:blip>
          <a:srcRect l="15625" t="10000" r="12500" b="10000"/>
          <a:stretch>
            <a:fillRect/>
          </a:stretch>
        </p:blipFill>
        <p:spPr>
          <a:xfrm>
            <a:off x="3352800" y="2819400"/>
            <a:ext cx="2409825" cy="3352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25" name="Shape 25"/>
          <p:cNvSpPr/>
          <p:nvPr/>
        </p:nvSpPr>
        <p:spPr>
          <a:xfrm>
            <a:off x="1524000" y="166687"/>
            <a:ext cx="5943600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800">
                <a:solidFill>
                  <a:srgbClr val="FFFFFF"/>
                </a:solidFill>
              </a:rPr>
              <a:t>Credit Jeopardy</a:t>
            </a:r>
          </a:p>
        </p:txBody>
      </p:sp>
      <p:graphicFrame>
        <p:nvGraphicFramePr>
          <p:cNvPr id="26" name="Table 26"/>
          <p:cNvGraphicFramePr/>
          <p:nvPr/>
        </p:nvGraphicFramePr>
        <p:xfrm>
          <a:off x="457200" y="1143000"/>
          <a:ext cx="8153400" cy="542607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579437">
                <a:tc>
                  <a:txBody>
                    <a:bodyPr/>
                    <a:lstStyle/>
                    <a:p>
                      <a:pPr lvl="0" algn="ctr">
                        <a:spcBef>
                          <a:spcPts val="300"/>
                        </a:spcBef>
                        <a:defRPr b="0" i="0" sz="1800"/>
                      </a:pPr>
                      <a:r>
                        <a:rPr b="1" sz="1600">
                          <a:solidFill>
                            <a:srgbClr val="3399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It’s the Law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300"/>
                        </a:spcBef>
                        <a:defRPr b="0" i="0" sz="1800"/>
                      </a:pPr>
                      <a:r>
                        <a:rPr b="1" sz="1600">
                          <a:solidFill>
                            <a:srgbClr val="3399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What’s My Score?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300"/>
                        </a:spcBef>
                        <a:defRPr b="0" i="0" sz="1800"/>
                      </a:pPr>
                      <a:r>
                        <a:rPr b="1" sz="1600">
                          <a:solidFill>
                            <a:srgbClr val="3399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 Charge of Credit Cards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300"/>
                        </a:spcBef>
                        <a:defRPr b="0" i="0" sz="1800"/>
                      </a:pPr>
                      <a:r>
                        <a:rPr b="1" sz="1600">
                          <a:solidFill>
                            <a:srgbClr val="3399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 You Know?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969962"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2" invalidUrl="" action="ppaction://hlinksldjump" tgtFrame="" tooltip="" history="1" highlightClick="0" endSnd="0"/>
                        </a:rPr>
                        <a:t>$200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3" invalidUrl="" action="ppaction://hlinksldjump" tgtFrame="" tooltip="" history="1" highlightClick="0" endSnd="0"/>
                        </a:rPr>
                        <a:t>$200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4" invalidUrl="" action="ppaction://hlinksldjump" tgtFrame="" tooltip="" history="1" highlightClick="0" endSnd="0"/>
                        </a:rPr>
                        <a:t>$200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5" invalidUrl="" action="ppaction://hlinksldjump" tgtFrame="" tooltip="" history="1" highlightClick="0" endSnd="0"/>
                        </a:rPr>
                        <a:t>$200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6" invalidUrl="" action="ppaction://hlinksldjump" tgtFrame="" tooltip="" history="1" highlightClick="0" endSnd="0"/>
                        </a:rPr>
                        <a:t>$400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7" invalidUrl="" action="ppaction://hlinksldjump" tgtFrame="" tooltip="" history="1" highlightClick="0" endSnd="0"/>
                        </a:rPr>
                        <a:t>$400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8" invalidUrl="" action="ppaction://hlinksldjump" tgtFrame="" tooltip="" history="1" highlightClick="0" endSnd="0"/>
                        </a:rPr>
                        <a:t>$400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9" invalidUrl="" action="ppaction://hlinksldjump" tgtFrame="" tooltip="" history="1" highlightClick="0" endSnd="0"/>
                        </a:rPr>
                        <a:t>$400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969962"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10" invalidUrl="" action="ppaction://hlinksldjump" tgtFrame="" tooltip="" history="1" highlightClick="0" endSnd="0"/>
                        </a:rPr>
                        <a:t>$600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11" invalidUrl="" action="ppaction://hlinksldjump" tgtFrame="" tooltip="" history="1" highlightClick="0" endSnd="0"/>
                        </a:rPr>
                        <a:t>$600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12" invalidUrl="" action="ppaction://hlinksldjump" tgtFrame="" tooltip="" history="1" highlightClick="0" endSnd="0"/>
                        </a:rPr>
                        <a:t>$600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13" invalidUrl="" action="ppaction://hlinksldjump" tgtFrame="" tooltip="" history="1" highlightClick="0" endSnd="0"/>
                        </a:rPr>
                        <a:t>$600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14" invalidUrl="" action="ppaction://hlinksldjump" tgtFrame="" tooltip="" history="1" highlightClick="0" endSnd="0"/>
                        </a:rPr>
                        <a:t>$800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15" invalidUrl="" action="ppaction://hlinksldjump" tgtFrame="" tooltip="" history="1" highlightClick="0" endSnd="0"/>
                        </a:rPr>
                        <a:t>$800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16" invalidUrl="" action="ppaction://hlinksldjump" tgtFrame="" tooltip="" history="1" highlightClick="0" endSnd="0"/>
                        </a:rPr>
                        <a:t>$800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17" invalidUrl="" action="ppaction://hlinksldjump" tgtFrame="" tooltip="" history="1" highlightClick="0" endSnd="0"/>
                        </a:rPr>
                        <a:t>$800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  <a:tr h="969962"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18" invalidUrl="" action="ppaction://hlinksldjump" tgtFrame="" tooltip="" history="1" highlightClick="0" endSnd="0"/>
                        </a:rPr>
                        <a:t>$1000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19" invalidUrl="" action="ppaction://hlinksldjump" tgtFrame="" tooltip="" history="1" highlightClick="0" endSnd="0"/>
                        </a:rPr>
                        <a:t>$1000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20" invalidUrl="" action="ppaction://hlinksldjump" tgtFrame="" tooltip="" history="1" highlightClick="0" endSnd="0"/>
                        </a:rPr>
                        <a:t>$1000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800"/>
                        </a:spcBef>
                        <a:defRPr b="0" i="0" sz="1800"/>
                      </a:pPr>
                      <a:r>
                        <a:rPr sz="3600">
                          <a:latin typeface="Verdana"/>
                          <a:ea typeface="Verdana"/>
                          <a:cs typeface="Verdana"/>
                          <a:sym typeface="Verdana"/>
                          <a:hlinkClick r:id="rId21" invalidUrl="" action="ppaction://hlinksldjump" tgtFrame="" tooltip="" history="1" highlightClick="0" endSnd="0"/>
                        </a:rPr>
                        <a:t>$1000</a:t>
                      </a:r>
                    </a:p>
                  </a:txBody>
                  <a:tcPr marL="45723" marR="45723" marT="45723" marB="45723" anchor="ctr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29" name="Shape 29"/>
          <p:cNvSpPr/>
          <p:nvPr/>
        </p:nvSpPr>
        <p:spPr>
          <a:xfrm>
            <a:off x="1600200" y="2133600"/>
            <a:ext cx="6019800" cy="176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The law that requires all banks to calculate credit costs the same way.</a:t>
            </a:r>
          </a:p>
        </p:txBody>
      </p:sp>
      <p:grpSp>
        <p:nvGrpSpPr>
          <p:cNvPr id="32" name="Group 32" descr="purple_md_blk">
            <a:hlinkClick r:id="rId3" invalidUrl="" action="ppaction://hlinksldjump" tgtFrame="" tooltip="" history="1" highlightClick="0" endSnd="0"/>
          </p:cNvPr>
          <p:cNvGrpSpPr/>
          <p:nvPr/>
        </p:nvGrpSpPr>
        <p:grpSpPr>
          <a:xfrm>
            <a:off x="457200" y="6019800"/>
            <a:ext cx="657225" cy="476250"/>
            <a:chOff x="0" y="0"/>
            <a:chExt cx="657225" cy="476250"/>
          </a:xfrm>
        </p:grpSpPr>
        <p:sp>
          <p:nvSpPr>
            <p:cNvPr id="30" name="Shape 30"/>
            <p:cNvSpPr/>
            <p:nvPr/>
          </p:nvSpPr>
          <p:spPr>
            <a:xfrm>
              <a:off x="0" y="0"/>
              <a:ext cx="657225" cy="476250"/>
            </a:xfrm>
            <a:prstGeom prst="rect">
              <a:avLst/>
            </a:prstGeom>
            <a:solidFill>
              <a:srgbClr val="3399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pic>
          <p:nvPicPr>
            <p:cNvPr id="31" name="purple_md_blk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657225" cy="4762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37" name="Shape 37"/>
          <p:cNvSpPr/>
          <p:nvPr/>
        </p:nvSpPr>
        <p:spPr>
          <a:xfrm>
            <a:off x="1295400" y="1993900"/>
            <a:ext cx="6629400" cy="176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Credit bureaus must investigate disputed items within this number of days.</a:t>
            </a:r>
          </a:p>
        </p:txBody>
      </p:sp>
      <p:pic>
        <p:nvPicPr>
          <p:cNvPr id="38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43" name="Shape 43"/>
          <p:cNvSpPr/>
          <p:nvPr/>
        </p:nvSpPr>
        <p:spPr>
          <a:xfrm>
            <a:off x="914400" y="1828800"/>
            <a:ext cx="7315200" cy="2326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The legal process in which people who cannot pay their debt must surrender most of their property.</a:t>
            </a:r>
          </a:p>
        </p:txBody>
      </p:sp>
      <p:pic>
        <p:nvPicPr>
          <p:cNvPr id="44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49" name="Shape 49"/>
          <p:cNvSpPr/>
          <p:nvPr/>
        </p:nvSpPr>
        <p:spPr>
          <a:xfrm>
            <a:off x="1752600" y="2057400"/>
            <a:ext cx="6019800" cy="176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Using someone else’s name to get cash or purchase goods.</a:t>
            </a:r>
          </a:p>
        </p:txBody>
      </p:sp>
      <p:pic>
        <p:nvPicPr>
          <p:cNvPr id="50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3124200" y="6248400"/>
            <a:ext cx="2895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Finance In the Classroom</a:t>
            </a:r>
          </a:p>
        </p:txBody>
      </p:sp>
      <p:sp>
        <p:nvSpPr>
          <p:cNvPr id="55" name="Shape 55"/>
          <p:cNvSpPr/>
          <p:nvPr/>
        </p:nvSpPr>
        <p:spPr>
          <a:xfrm>
            <a:off x="1676400" y="2514599"/>
            <a:ext cx="6096000" cy="120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The purpose of the</a:t>
            </a:r>
            <a:endParaRPr sz="36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/>
            <a:r>
              <a:rPr sz="3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Equal Opportunity Act.</a:t>
            </a:r>
          </a:p>
        </p:txBody>
      </p:sp>
      <p:pic>
        <p:nvPicPr>
          <p:cNvPr id="56" name="purple_md_blk.png" descr="purple_md_blk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